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sldIdLst>
    <p:sldId id="256" r:id="rId2"/>
    <p:sldId id="267" r:id="rId3"/>
    <p:sldId id="277" r:id="rId4"/>
    <p:sldId id="257" r:id="rId5"/>
    <p:sldId id="271" r:id="rId6"/>
    <p:sldId id="272" r:id="rId7"/>
    <p:sldId id="273" r:id="rId8"/>
    <p:sldId id="278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5" d="100"/>
          <a:sy n="165" d="100"/>
        </p:scale>
        <p:origin x="10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CD4D-2F9C-46D8-82E4-8B8F98F10D45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C6C59-56ED-4F93-8868-610E5C9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92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CD4D-2F9C-46D8-82E4-8B8F98F10D45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C6C59-56ED-4F93-8868-610E5C9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17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CD4D-2F9C-46D8-82E4-8B8F98F10D45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C6C59-56ED-4F93-8868-610E5C9CC49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9539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CD4D-2F9C-46D8-82E4-8B8F98F10D45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C6C59-56ED-4F93-8868-610E5C9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9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CD4D-2F9C-46D8-82E4-8B8F98F10D45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C6C59-56ED-4F93-8868-610E5C9CC49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7825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CD4D-2F9C-46D8-82E4-8B8F98F10D45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C6C59-56ED-4F93-8868-610E5C9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31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CD4D-2F9C-46D8-82E4-8B8F98F10D45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C6C59-56ED-4F93-8868-610E5C9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51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CD4D-2F9C-46D8-82E4-8B8F98F10D45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C6C59-56ED-4F93-8868-610E5C9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0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F37B1-9678-2D9A-1181-AD807EC47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0FBFA-F7BD-E25D-4087-68EEEBC94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6F4C6-ED66-D9CF-11DA-20A10022F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CD4D-2F9C-46D8-82E4-8B8F98F10D45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0FAE7-C361-FFD8-E42D-3A49DDCE1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522FE-3297-319A-489B-63EFE465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C6C59-56ED-4F93-8868-610E5C9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CD4D-2F9C-46D8-82E4-8B8F98F10D45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C6C59-56ED-4F93-8868-610E5C9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1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CD4D-2F9C-46D8-82E4-8B8F98F10D45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C6C59-56ED-4F93-8868-610E5C9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2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CD4D-2F9C-46D8-82E4-8B8F98F10D45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C6C59-56ED-4F93-8868-610E5C9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7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CD4D-2F9C-46D8-82E4-8B8F98F10D45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C6C59-56ED-4F93-8868-610E5C9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9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CD4D-2F9C-46D8-82E4-8B8F98F10D45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C6C59-56ED-4F93-8868-610E5C9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9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CD4D-2F9C-46D8-82E4-8B8F98F10D45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C6C59-56ED-4F93-8868-610E5C9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57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CD4D-2F9C-46D8-82E4-8B8F98F10D45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C6C59-56ED-4F93-8868-610E5C9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66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C6C59-56ED-4F93-8868-610E5C9CC49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CD4D-2F9C-46D8-82E4-8B8F98F10D45}" type="datetimeFigureOut">
              <a:rPr lang="en-US" smtClean="0"/>
              <a:t>3/3/2026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8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5CD4D-2F9C-46D8-82E4-8B8F98F10D45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20C6C59-56ED-4F93-8868-610E5C9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0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8385A-B81D-E32F-41B0-563FEDD7F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701" y="669772"/>
            <a:ext cx="9144000" cy="1678548"/>
          </a:xfrm>
        </p:spPr>
        <p:txBody>
          <a:bodyPr>
            <a:normAutofit fontScale="90000"/>
          </a:bodyPr>
          <a:lstStyle/>
          <a:p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PROYECTO EL TESORO: El </a:t>
            </a:r>
            <a:r>
              <a:rPr lang="en-US" sz="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Epicentro</a:t>
            </a:r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de la Expansion Norte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1BDE8D-961E-9D1C-602F-AACE74CA4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7629" y="5270619"/>
            <a:ext cx="6714854" cy="1365533"/>
          </a:xfrm>
        </p:spPr>
        <p:txBody>
          <a:bodyPr/>
          <a:lstStyle/>
          <a:p>
            <a:r>
              <a:rPr lang="es-ES" dirty="0"/>
              <a:t>+/-20 Hectáreas estratégicas en el Eje de Expansión Barranquilla - Puerto Colombia.</a:t>
            </a:r>
          </a:p>
          <a:p>
            <a:r>
              <a:rPr lang="es-ES" i="1" dirty="0"/>
              <a:t>Invierta hoy en el suelo con mayor proyección de valorización de la región!</a:t>
            </a:r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891AB-2228-7015-F2DD-D47E247BA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629" y="2494932"/>
            <a:ext cx="6631577" cy="282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85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145580-491A-4D63-CD93-05191319A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4923"/>
            <a:ext cx="12192000" cy="518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6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F6140-0D5F-0A02-2D7B-AB891BF20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671" y="654492"/>
            <a:ext cx="10663646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oogle Sans"/>
              </a:rPr>
              <a:t>UBICACIÓN 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oogle Sans"/>
              </a:rPr>
              <a:t>ESTRATÉGICA E HIPER-CONECTIVIDAD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Google San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7D087-3016-5578-3158-2628599CC5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l">
              <a:buFont typeface="Wingdings" panose="05000000000000000000" pitchFamily="2" charset="2"/>
              <a:buChar char="Ø"/>
            </a:pPr>
            <a:r>
              <a:rPr lang="es-ES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Conexión dual inmediata: </a:t>
            </a:r>
            <a:r>
              <a:rPr lang="es-E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ogle Sans"/>
              </a:rPr>
              <a:t>A</a:t>
            </a:r>
            <a:r>
              <a:rPr lang="es-ES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cceso directo por la </a:t>
            </a:r>
            <a:r>
              <a:rPr lang="es-ES" sz="28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Vía al Mar (Carrera 46)</a:t>
            </a:r>
            <a:r>
              <a:rPr lang="es-ES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 y la </a:t>
            </a:r>
            <a:r>
              <a:rPr lang="es-ES" sz="28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Carrera 51B</a:t>
            </a:r>
            <a:r>
              <a:rPr lang="es-ES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s-ES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Entorno Premium: </a:t>
            </a:r>
            <a:r>
              <a:rPr lang="es-ES" sz="28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Vecino</a:t>
            </a:r>
            <a:r>
              <a:rPr lang="es-ES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 de Lagos del </a:t>
            </a:r>
            <a:r>
              <a:rPr lang="es-ES" sz="28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Caujaral</a:t>
            </a:r>
            <a:r>
              <a:rPr lang="es-ES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 y el nuevo polo de salud Clínica Portoazul.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A pasos del conocimiento: Solo </a:t>
            </a:r>
            <a:r>
              <a:rPr lang="es-ES" sz="28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150 metros</a:t>
            </a:r>
            <a:r>
              <a:rPr lang="es-ES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 de la Universidad del Atlántico.</a:t>
            </a:r>
          </a:p>
          <a:p>
            <a:pPr marL="0" indent="0" algn="l">
              <a:buNone/>
            </a:pPr>
            <a:endParaRPr lang="es-ES" b="0" i="0" dirty="0"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Distancias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claves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Lagos del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Caujaral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: 200 m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Villa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Campestre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: 1.6 km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Ciénaga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Mallorquín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: 2.5 km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Clínica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Portoazul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: 3.5 km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505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6A098-3188-5AD4-029D-224928C1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ESPECIFICACIONES DEL PREDIO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B994D-11CA-251B-D392-2B36F9AB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6324" y="1974599"/>
            <a:ext cx="4572000" cy="3321935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Área Total: +/- 20 Hectáreas</a:t>
            </a:r>
          </a:p>
          <a:p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Uso Actual: Rural con Proyección de Expansión Urbana</a:t>
            </a:r>
          </a:p>
          <a:p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Disponibilidad: Venta de la totalidad del predio</a:t>
            </a:r>
          </a:p>
          <a:p>
            <a:endParaRPr lang="es-E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AFADA-048D-5044-A6BB-2981372D9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3" y="2032560"/>
            <a:ext cx="4371373" cy="2757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BB98CF-E110-6F7A-7C2E-CDFAC6367028}"/>
              </a:ext>
            </a:extLst>
          </p:cNvPr>
          <p:cNvSpPr txBox="1"/>
          <p:nvPr/>
        </p:nvSpPr>
        <p:spPr>
          <a:xfrm>
            <a:off x="381963" y="4892243"/>
            <a:ext cx="26747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rgbClr val="002060"/>
                </a:solidFill>
              </a:rPr>
              <a:t>Fuente: Agustin </a:t>
            </a:r>
            <a:r>
              <a:rPr lang="en-US" sz="1000" i="1" dirty="0" err="1">
                <a:solidFill>
                  <a:srgbClr val="002060"/>
                </a:solidFill>
              </a:rPr>
              <a:t>Codazzi</a:t>
            </a:r>
            <a:endParaRPr lang="en-US" sz="1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444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2AB9CD9-6F81-21C7-5FA5-D03D350135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24149" y="427742"/>
            <a:ext cx="810244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normalizeH="0" baseline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ENTORNO EDUCATIVO (CORREDOR DEL CONOCIMIENTO)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B48A467-446B-4AC9-37CF-9C2974D25C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833153" y="1957207"/>
            <a:ext cx="6724395" cy="437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fontAlgn="base">
              <a:lnSpc>
                <a:spcPct val="100000"/>
              </a:lnSpc>
              <a:tabLst/>
            </a:pPr>
            <a:r>
              <a:rPr lang="en-US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Universidad del Atlántico – 150 m</a:t>
            </a:r>
            <a:br>
              <a:rPr lang="en-US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alt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Afluencia</a:t>
            </a:r>
            <a:r>
              <a:rPr lang="en-US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estudiantil</a:t>
            </a:r>
            <a:r>
              <a:rPr lang="en-US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alt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más</a:t>
            </a:r>
            <a:r>
              <a:rPr lang="en-US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25.000 personas </a:t>
            </a:r>
          </a:p>
          <a:p>
            <a:pPr marR="0" lvl="0" fontAlgn="base">
              <a:lnSpc>
                <a:spcPct val="100000"/>
              </a:lnSpc>
              <a:tabLst/>
            </a:pPr>
            <a:r>
              <a:rPr lang="en-US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Universidad Libre </a:t>
            </a:r>
            <a:r>
              <a:rPr lang="en-US" alt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Seccional</a:t>
            </a:r>
            <a:r>
              <a:rPr lang="en-US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1.1 km </a:t>
            </a:r>
          </a:p>
          <a:p>
            <a:pPr marR="0" lvl="0" fontAlgn="base">
              <a:lnSpc>
                <a:spcPct val="100000"/>
              </a:lnSpc>
              <a:tabLst/>
            </a:pPr>
            <a:r>
              <a:rPr lang="en-US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Universidad del Norte – 3.0 km </a:t>
            </a:r>
          </a:p>
          <a:p>
            <a:pPr marR="0" lvl="0" fontAlgn="base">
              <a:lnSpc>
                <a:spcPct val="100000"/>
              </a:lnSpc>
              <a:tabLst/>
            </a:pPr>
            <a:r>
              <a:rPr lang="en-US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Colegios de alto </a:t>
            </a:r>
            <a:r>
              <a:rPr lang="en-US" alt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nivel</a:t>
            </a:r>
            <a:r>
              <a:rPr lang="en-US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</a:p>
          <a:p>
            <a:pPr marR="0" lvl="0" fontAlgn="base">
              <a:lnSpc>
                <a:spcPct val="100000"/>
              </a:lnSpc>
              <a:tabLst/>
            </a:pPr>
            <a:r>
              <a:rPr lang="en-US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Karl C. Parrish </a:t>
            </a:r>
          </a:p>
          <a:p>
            <a:pPr marR="0" lvl="0" fontAlgn="base">
              <a:lnSpc>
                <a:spcPct val="100000"/>
              </a:lnSpc>
              <a:tabLst/>
            </a:pPr>
            <a:r>
              <a:rPr lang="en-US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British International </a:t>
            </a:r>
          </a:p>
          <a:p>
            <a:pPr marR="0" lvl="0" fontAlgn="base">
              <a:lnSpc>
                <a:spcPct val="100000"/>
              </a:lnSpc>
              <a:tabLst/>
            </a:pPr>
            <a:r>
              <a:rPr lang="en-US" alt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Alemán</a:t>
            </a:r>
            <a:r>
              <a:rPr lang="en-US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R="0" lvl="0" fontAlgn="base">
              <a:lnSpc>
                <a:spcPct val="100000"/>
              </a:lnSpc>
              <a:tabLst/>
            </a:pPr>
            <a:r>
              <a:rPr lang="en-US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Colombo–Americano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Ideal para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demanda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habitacional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estratos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medio–alto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874DCE-D0B3-E23E-CD85-4B3D65258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713" y="2790686"/>
            <a:ext cx="3017782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96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2EFB7889-C30A-8D29-6223-B851737C5D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37062" y="427741"/>
            <a:ext cx="968250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normalizeH="0" baseline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ENTORNO COMERCIAL, SOCIAL Y DE SERVICIOS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B48A467-446B-4AC9-37CF-9C2974D25C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58721" y="1787524"/>
            <a:ext cx="6232634" cy="445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fontAlgn="base">
              <a:lnSpc>
                <a:spcPct val="100000"/>
              </a:lnSpc>
              <a:tabLst/>
            </a:pP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Ciudad </a:t>
            </a:r>
            <a:r>
              <a:rPr lang="en-US" alt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Mallorquín</a:t>
            </a: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lang="en-US" alt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megadesarrollo</a:t>
            </a: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14.200 </a:t>
            </a:r>
            <a:r>
              <a:rPr lang="en-US" alt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viviendas</a:t>
            </a:r>
            <a:endParaRPr lang="en-US" alt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R="0" lvl="0" fontAlgn="base">
              <a:lnSpc>
                <a:spcPct val="100000"/>
              </a:lnSpc>
              <a:tabLst/>
            </a:pP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Villa </a:t>
            </a:r>
            <a:r>
              <a:rPr lang="en-US" alt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Campestre</a:t>
            </a: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zona de </a:t>
            </a:r>
            <a:r>
              <a:rPr lang="en-US" alt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servicios</a:t>
            </a: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premium, </a:t>
            </a:r>
            <a:r>
              <a:rPr lang="en-US" alt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supermercados</a:t>
            </a: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bancos</a:t>
            </a: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 </a:t>
            </a:r>
            <a:r>
              <a:rPr lang="en-US" alt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comercio</a:t>
            </a: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R="0" lvl="0" fontAlgn="base">
              <a:lnSpc>
                <a:spcPct val="100000"/>
              </a:lnSpc>
              <a:tabLst/>
            </a:pPr>
            <a:r>
              <a:rPr lang="en-US" alt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Centros</a:t>
            </a: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Comerciales</a:t>
            </a: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Buenavista I, II y III  y Viva Barranquilla </a:t>
            </a:r>
          </a:p>
          <a:p>
            <a:pPr marR="0" lvl="0" fontAlgn="base">
              <a:lnSpc>
                <a:spcPct val="100000"/>
              </a:lnSpc>
              <a:tabLst/>
            </a:pPr>
            <a:r>
              <a:rPr lang="en-US" alt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Clubes</a:t>
            </a: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 </a:t>
            </a:r>
            <a:r>
              <a:rPr lang="en-US" alt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Recreación</a:t>
            </a: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Club Lagos del </a:t>
            </a:r>
            <a:r>
              <a:rPr lang="en-US" alt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Caujaral</a:t>
            </a: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R="0" lvl="0" fontAlgn="base">
              <a:lnSpc>
                <a:spcPct val="100000"/>
              </a:lnSpc>
              <a:tabLst/>
            </a:pPr>
            <a:r>
              <a:rPr lang="en-US" alt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Ecoparque</a:t>
            </a: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Mallorquín</a:t>
            </a: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- 6 km de </a:t>
            </a:r>
            <a:r>
              <a:rPr lang="en-US" alt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senderos</a:t>
            </a: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kayak, </a:t>
            </a:r>
            <a:r>
              <a:rPr lang="en-US" alt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avistamiento</a:t>
            </a:r>
            <a:endParaRPr lang="en-US" alt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R="0" lvl="0" fontAlgn="base">
              <a:lnSpc>
                <a:spcPct val="100000"/>
              </a:lnSpc>
              <a:tabLst/>
            </a:pPr>
            <a:r>
              <a:rPr lang="en-US" alt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Tren</a:t>
            </a: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las Flores-</a:t>
            </a:r>
            <a:r>
              <a:rPr lang="en-US" alt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acceso</a:t>
            </a: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directo</a:t>
            </a: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hacia</a:t>
            </a: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Puerto </a:t>
            </a:r>
            <a:r>
              <a:rPr lang="en-US" alt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Mocho</a:t>
            </a:r>
            <a:endParaRPr lang="en-US" alt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55367D-1790-5ECA-EF47-9C2B07EC0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355" y="1390506"/>
            <a:ext cx="3005588" cy="28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92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D859373A-273E-8EBB-056B-5B8FE15E19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24296" y="704740"/>
            <a:ext cx="96468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oogle Sans"/>
              </a:rPr>
              <a:t>VERSATILIDAD PARA GRANDES DESARROLLOS</a:t>
            </a:r>
            <a:endParaRPr kumimoji="0" lang="en-US" altLang="en-US" b="1" i="0" u="none" strike="noStrike" normalizeH="0" baseline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4F5657A-EFA5-0762-9B8B-3848F703DF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49679" y="2458760"/>
            <a:ext cx="8646675" cy="256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buFont typeface="Wingdings" panose="05000000000000000000" pitchFamily="2" charset="2"/>
              <a:buChar char="Ø"/>
            </a:pPr>
            <a:r>
              <a:rPr lang="es-ES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Ideal para: Macroproyectos residenciales estrato 5/6, centros de servicios educativos o clústeres de salud.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s-ES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Disponibilidad Inmediata: Globo de terreno completo para un desarrollo integral sin fragmentación.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s-ES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Escasez de Suelo: Una de las últimas reservas de 20 hectáreas en el corredor universitario.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A81D116-C90F-1897-C2D8-B0160E8B9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443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D859373A-273E-8EBB-056B-5B8FE15E19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89314" y="704740"/>
            <a:ext cx="79091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oogle Sans"/>
              </a:rPr>
              <a:t>PROYECCIÓN DE RENTABILIDAD </a:t>
            </a:r>
            <a:endParaRPr kumimoji="0" lang="en-US" altLang="en-US" b="1" i="0" u="none" strike="noStrike" normalizeH="0" baseline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4F5657A-EFA5-0762-9B8B-3848F703DF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36914" y="2338216"/>
            <a:ext cx="8092910" cy="280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ES" sz="2800" b="0" i="0" dirty="0">
                <a:solidFill>
                  <a:srgbClr val="0A0A0A"/>
                </a:solidFill>
                <a:effectLst/>
                <a:latin typeface="Google Sans"/>
              </a:rPr>
              <a:t>Plusvalía acelerada: El sector ha experimentado un crecimiento del </a:t>
            </a:r>
            <a:r>
              <a:rPr lang="es-ES" sz="2800" b="1" i="0" dirty="0">
                <a:solidFill>
                  <a:srgbClr val="0A0A0A"/>
                </a:solidFill>
                <a:effectLst/>
                <a:latin typeface="Google Sans"/>
              </a:rPr>
              <a:t>74.7% en el valor catastral</a:t>
            </a:r>
            <a:r>
              <a:rPr lang="es-ES" sz="2800" b="0" i="0" dirty="0">
                <a:solidFill>
                  <a:srgbClr val="0A0A0A"/>
                </a:solidFill>
                <a:effectLst/>
                <a:latin typeface="Google Sans"/>
              </a:rPr>
              <a:t> en el último bienio.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2800" b="0" i="0">
                <a:solidFill>
                  <a:srgbClr val="0A0A0A"/>
                </a:solidFill>
                <a:effectLst/>
                <a:latin typeface="Google Sans"/>
              </a:rPr>
              <a:t>Impacto </a:t>
            </a:r>
            <a:r>
              <a:rPr lang="es-ES" sz="2800" b="0" i="0" dirty="0">
                <a:solidFill>
                  <a:srgbClr val="0A0A0A"/>
                </a:solidFill>
                <a:effectLst/>
                <a:latin typeface="Google Sans"/>
              </a:rPr>
              <a:t>Ciudad Mallorquín: Aproveche la inercia del desarrollo residencial más grande de la zona (14,200 viviendas).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A81D116-C90F-1897-C2D8-B0160E8B9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865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A0158-E70C-499B-FE85-B40196FA2C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sz="4400" b="0" i="0" dirty="0">
                <a:solidFill>
                  <a:srgbClr val="0A0A0A"/>
                </a:solidFill>
                <a:effectLst/>
                <a:latin typeface="Google Sans"/>
              </a:rPr>
              <a:t>No compre solo tierra, adquiera el futuro del desarrollo urbano de Barranquilla </a:t>
            </a:r>
            <a:br>
              <a:rPr lang="es-ES" b="0" i="0" dirty="0">
                <a:solidFill>
                  <a:srgbClr val="0A0A0A"/>
                </a:solidFill>
                <a:effectLst/>
                <a:latin typeface="Google Sans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9FE5E0-E970-67C2-61AB-AD19C0710C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4000" dirty="0"/>
              <a:t>CONTÁCTENOS</a:t>
            </a:r>
            <a:endParaRPr lang="it-IT" sz="4000" dirty="0"/>
          </a:p>
          <a:p>
            <a:r>
              <a:rPr lang="it-IT" dirty="0"/>
              <a:t>Libia Carrascal</a:t>
            </a:r>
          </a:p>
          <a:p>
            <a:r>
              <a:rPr lang="it-IT" dirty="0"/>
              <a:t>libia.carrascal@gmail.com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73743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484</TotalTime>
  <Words>391</Words>
  <Application>Microsoft Office PowerPoint</Application>
  <PresentationFormat>Widescreen</PresentationFormat>
  <Paragraphs>46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Google Sans</vt:lpstr>
      <vt:lpstr>Trebuchet MS</vt:lpstr>
      <vt:lpstr>Wingdings</vt:lpstr>
      <vt:lpstr>Wingdings 3</vt:lpstr>
      <vt:lpstr>Facet</vt:lpstr>
      <vt:lpstr>PROYECTO EL TESORO: El Epicentro de la Expansion Norte</vt:lpstr>
      <vt:lpstr>PowerPoint Presentation</vt:lpstr>
      <vt:lpstr> UBICACIÓN ESTRATÉGICA E HIPER-CONECTIVIDAD</vt:lpstr>
      <vt:lpstr>ESPECIFICACIONES DEL PREDIO </vt:lpstr>
      <vt:lpstr>ENTORNO EDUCATIVO (CORREDOR DEL CONOCIMIENTO)</vt:lpstr>
      <vt:lpstr>ENTORNO COMERCIAL, SOCIAL Y DE SERVICIOS</vt:lpstr>
      <vt:lpstr>VERSATILIDAD PARA GRANDES DESARROLLOS</vt:lpstr>
      <vt:lpstr>PROYECCIÓN DE RENTABILIDAD </vt:lpstr>
      <vt:lpstr>No compre solo tierra, adquiera el futuro del desarrollo urbano de Barranquilla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Libia</dc:creator>
  <cp:lastModifiedBy>Libia</cp:lastModifiedBy>
  <cp:revision>12</cp:revision>
  <dcterms:created xsi:type="dcterms:W3CDTF">2026-03-01T09:16:30Z</dcterms:created>
  <dcterms:modified xsi:type="dcterms:W3CDTF">2026-03-03T20:17:11Z</dcterms:modified>
</cp:coreProperties>
</file>